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71" r:id="rId2"/>
    <p:sldId id="347" r:id="rId3"/>
    <p:sldId id="346" r:id="rId4"/>
    <p:sldId id="348" r:id="rId5"/>
    <p:sldId id="349" r:id="rId6"/>
    <p:sldId id="350" r:id="rId7"/>
    <p:sldId id="351" r:id="rId8"/>
    <p:sldId id="352" r:id="rId9"/>
    <p:sldId id="354" r:id="rId10"/>
    <p:sldId id="355" r:id="rId11"/>
    <p:sldId id="356" r:id="rId12"/>
  </p:sldIdLst>
  <p:sldSz cx="9144000" cy="6858000" type="screen4x3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A33"/>
    <a:srgbClr val="99FFCC"/>
    <a:srgbClr val="006699"/>
    <a:srgbClr val="66CCFF"/>
    <a:srgbClr val="FF9966"/>
    <a:srgbClr val="CC3300"/>
    <a:srgbClr val="006600"/>
    <a:srgbClr val="336600"/>
    <a:srgbClr val="CC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5577" autoAdjust="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64" y="-12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\Indicadores-Gestao\RELATORIOS%20CONSOLIDADOS\2015_Relat&#243;rios%20Consolidados\2015_Relat&#243;rio%20de%20Indicadores%20da%20Inicia&#231;&#227;o%20Cient&#237;fica%20-%20PROPP%20-%20UFG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'Tabela_Iniciação_ Científica'!$C$35</c:f>
              <c:strCache>
                <c:ptCount val="1"/>
                <c:pt idx="0">
                  <c:v>Total de Bolsas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6E6-4CD8-83FA-01C7E0AE4DD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E6-4CD8-83FA-01C7E0AE4DD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6E6-4CD8-83FA-01C7E0AE4DD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6E6-4CD8-83FA-01C7E0AE4DDC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'Tabela_Iniciação_ Científica'!$D$22:$K$22</c:f>
              <c:strCache>
                <c:ptCount val="8"/>
                <c:pt idx="0">
                  <c:v>PIVIC</c:v>
                </c:pt>
                <c:pt idx="1">
                  <c:v>PIBIC/CNPq</c:v>
                </c:pt>
                <c:pt idx="2">
                  <c:v>PIBIC/UFGD</c:v>
                </c:pt>
                <c:pt idx="3">
                  <c:v>PIBIC-AF</c:v>
                </c:pt>
                <c:pt idx="4">
                  <c:v>PIBITI</c:v>
                </c:pt>
                <c:pt idx="5">
                  <c:v>PIBIC-EM</c:v>
                </c:pt>
                <c:pt idx="6">
                  <c:v>Jovens Talentos/CAPES</c:v>
                </c:pt>
                <c:pt idx="7">
                  <c:v>Total</c:v>
                </c:pt>
              </c:strCache>
            </c:strRef>
          </c:cat>
          <c:val>
            <c:numRef>
              <c:f>'Tabela_Iniciação_ Científica'!$D$35:$K$35</c:f>
              <c:numCache>
                <c:formatCode>General</c:formatCode>
                <c:ptCount val="8"/>
                <c:pt idx="0">
                  <c:v>124</c:v>
                </c:pt>
                <c:pt idx="1">
                  <c:v>100</c:v>
                </c:pt>
                <c:pt idx="2">
                  <c:v>131</c:v>
                </c:pt>
                <c:pt idx="3">
                  <c:v>10</c:v>
                </c:pt>
                <c:pt idx="4">
                  <c:v>12</c:v>
                </c:pt>
                <c:pt idx="5">
                  <c:v>63</c:v>
                </c:pt>
                <c:pt idx="6">
                  <c:v>21</c:v>
                </c:pt>
                <c:pt idx="7">
                  <c:v>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E6-4CD8-83FA-01C7E0AE4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02199168"/>
        <c:axId val="302200704"/>
      </c:barChart>
      <c:catAx>
        <c:axId val="302199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2200704"/>
        <c:crosses val="autoZero"/>
        <c:auto val="1"/>
        <c:lblAlgn val="ctr"/>
        <c:lblOffset val="100"/>
        <c:noMultiLvlLbl val="0"/>
      </c:catAx>
      <c:valAx>
        <c:axId val="30220070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21991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cap="rnd"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8D-42DF-B64B-8ADA8A5DACFE}"/>
              </c:ext>
            </c:extLst>
          </c:dPt>
          <c:dLbls>
            <c:dLbl>
              <c:idx val="12"/>
              <c:layout>
                <c:manualLayout>
                  <c:x val="1.0526315789473684E-2"/>
                  <c:y val="-3.1980330334149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8D-42DF-B64B-8ADA8A5DA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Tabela_Histórico_PIBIC_UFGD!$C$30:$C$42</c:f>
              <c:strCache>
                <c:ptCount val="13"/>
                <c:pt idx="0">
                  <c:v>FACALE</c:v>
                </c:pt>
                <c:pt idx="1">
                  <c:v>FACE</c:v>
                </c:pt>
                <c:pt idx="2">
                  <c:v>FACET</c:v>
                </c:pt>
                <c:pt idx="3">
                  <c:v>FADIR</c:v>
                </c:pt>
                <c:pt idx="4">
                  <c:v>FAED</c:v>
                </c:pt>
                <c:pt idx="5">
                  <c:v>FAEN</c:v>
                </c:pt>
                <c:pt idx="6">
                  <c:v>FAIND</c:v>
                </c:pt>
                <c:pt idx="7">
                  <c:v>FCA</c:v>
                </c:pt>
                <c:pt idx="8">
                  <c:v>FCBA</c:v>
                </c:pt>
                <c:pt idx="9">
                  <c:v>FCH</c:v>
                </c:pt>
                <c:pt idx="10">
                  <c:v>FCS</c:v>
                </c:pt>
                <c:pt idx="11">
                  <c:v>PROGRAD/EAD - UEMS</c:v>
                </c:pt>
                <c:pt idx="12">
                  <c:v>Total de Bolsas</c:v>
                </c:pt>
              </c:strCache>
            </c:strRef>
          </c:cat>
          <c:val>
            <c:numRef>
              <c:f>Tabela_Histórico_PIBIC_UFGD!$M$9:$M$20</c:f>
              <c:numCache>
                <c:formatCode>General</c:formatCode>
                <c:ptCount val="12"/>
                <c:pt idx="0">
                  <c:v>6</c:v>
                </c:pt>
                <c:pt idx="1">
                  <c:v>3</c:v>
                </c:pt>
                <c:pt idx="2">
                  <c:v>18</c:v>
                </c:pt>
                <c:pt idx="3">
                  <c:v>7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  <c:pt idx="7">
                  <c:v>43</c:v>
                </c:pt>
                <c:pt idx="8">
                  <c:v>11</c:v>
                </c:pt>
                <c:pt idx="9">
                  <c:v>30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8D-42DF-B64B-8ADA8A5DA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06622848"/>
        <c:axId val="306624384"/>
      </c:barChart>
      <c:catAx>
        <c:axId val="306622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6624384"/>
        <c:crosses val="autoZero"/>
        <c:auto val="1"/>
        <c:lblAlgn val="ctr"/>
        <c:lblOffset val="100"/>
        <c:noMultiLvlLbl val="0"/>
      </c:catAx>
      <c:valAx>
        <c:axId val="3066243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66228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'Tabela_Iniciação_ Científica'!$K$22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8A8-4EB9-AFD5-2150A002327C}"/>
              </c:ext>
            </c:extLst>
          </c:dPt>
          <c:dLbls>
            <c:dLbl>
              <c:idx val="12"/>
              <c:layout>
                <c:manualLayout>
                  <c:x val="1.8309738165421769E-2"/>
                  <c:y val="-6.3960660668298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A8-4EB9-AFD5-2150A0023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'Tabela_Iniciação_ Científica'!$C$23:$C$35</c:f>
              <c:strCache>
                <c:ptCount val="13"/>
                <c:pt idx="0">
                  <c:v>FACALE</c:v>
                </c:pt>
                <c:pt idx="1">
                  <c:v>FACE</c:v>
                </c:pt>
                <c:pt idx="2">
                  <c:v>FACET</c:v>
                </c:pt>
                <c:pt idx="3">
                  <c:v>FADIR</c:v>
                </c:pt>
                <c:pt idx="4">
                  <c:v>FAED</c:v>
                </c:pt>
                <c:pt idx="5">
                  <c:v>FAEN</c:v>
                </c:pt>
                <c:pt idx="6">
                  <c:v>FAIND</c:v>
                </c:pt>
                <c:pt idx="7">
                  <c:v>FCA</c:v>
                </c:pt>
                <c:pt idx="8">
                  <c:v>FCBA</c:v>
                </c:pt>
                <c:pt idx="9">
                  <c:v>FCH</c:v>
                </c:pt>
                <c:pt idx="10">
                  <c:v>FCS</c:v>
                </c:pt>
                <c:pt idx="11">
                  <c:v>PROGRAD/EAD - UEMS</c:v>
                </c:pt>
                <c:pt idx="12">
                  <c:v>Total de Bolsas</c:v>
                </c:pt>
              </c:strCache>
            </c:strRef>
          </c:cat>
          <c:val>
            <c:numRef>
              <c:f>'Tabela_Iniciação_ Científica'!$K$23:$K$35</c:f>
              <c:numCache>
                <c:formatCode>General</c:formatCode>
                <c:ptCount val="13"/>
                <c:pt idx="0">
                  <c:v>33</c:v>
                </c:pt>
                <c:pt idx="1">
                  <c:v>8</c:v>
                </c:pt>
                <c:pt idx="2">
                  <c:v>50</c:v>
                </c:pt>
                <c:pt idx="3">
                  <c:v>28</c:v>
                </c:pt>
                <c:pt idx="4">
                  <c:v>22</c:v>
                </c:pt>
                <c:pt idx="5">
                  <c:v>37</c:v>
                </c:pt>
                <c:pt idx="6">
                  <c:v>9</c:v>
                </c:pt>
                <c:pt idx="7">
                  <c:v>118</c:v>
                </c:pt>
                <c:pt idx="8">
                  <c:v>56</c:v>
                </c:pt>
                <c:pt idx="9">
                  <c:v>60</c:v>
                </c:pt>
                <c:pt idx="10">
                  <c:v>40</c:v>
                </c:pt>
                <c:pt idx="11">
                  <c:v>0</c:v>
                </c:pt>
                <c:pt idx="12">
                  <c:v>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A8-4EB9-AFD5-2150A0023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shape val="box"/>
        <c:axId val="308332032"/>
        <c:axId val="308333568"/>
        <c:axId val="0"/>
      </c:bar3DChart>
      <c:catAx>
        <c:axId val="308332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8333568"/>
        <c:crosses val="autoZero"/>
        <c:auto val="1"/>
        <c:lblAlgn val="ctr"/>
        <c:lblOffset val="100"/>
        <c:noMultiLvlLbl val="0"/>
      </c:catAx>
      <c:valAx>
        <c:axId val="3083335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83320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Tabela_Histórico_PIBIC_AF!#REF!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BF-4939-919B-6C54EB1BBCE9}"/>
              </c:ext>
            </c:extLst>
          </c:dPt>
          <c:dLbls>
            <c:dLbl>
              <c:idx val="12"/>
              <c:layout>
                <c:manualLayout>
                  <c:x val="1.4035087719298246E-2"/>
                  <c:y val="-6.3960660668298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BF-4939-919B-6C54EB1BBC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Tabela_Histórico_PIBIC_AF!$C$30:$C$42</c:f>
              <c:strCache>
                <c:ptCount val="13"/>
                <c:pt idx="0">
                  <c:v>FACALE</c:v>
                </c:pt>
                <c:pt idx="1">
                  <c:v>FACE</c:v>
                </c:pt>
                <c:pt idx="2">
                  <c:v>FACET</c:v>
                </c:pt>
                <c:pt idx="3">
                  <c:v>FADIR</c:v>
                </c:pt>
                <c:pt idx="4">
                  <c:v>FAED</c:v>
                </c:pt>
                <c:pt idx="5">
                  <c:v>FAEN</c:v>
                </c:pt>
                <c:pt idx="6">
                  <c:v>FAIND</c:v>
                </c:pt>
                <c:pt idx="7">
                  <c:v>FCA</c:v>
                </c:pt>
                <c:pt idx="8">
                  <c:v>FCBA</c:v>
                </c:pt>
                <c:pt idx="9">
                  <c:v>FCH</c:v>
                </c:pt>
                <c:pt idx="10">
                  <c:v>FCS</c:v>
                </c:pt>
                <c:pt idx="11">
                  <c:v>PROGRAD/EAD - UEMS</c:v>
                </c:pt>
                <c:pt idx="12">
                  <c:v>Total de Bolsas</c:v>
                </c:pt>
              </c:strCache>
            </c:strRef>
          </c:cat>
          <c:val>
            <c:numRef>
              <c:f>Tabela_Histórico_PIBIC_AF!$M$9:$M$20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BF-4939-919B-6C54EB1BB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08915200"/>
        <c:axId val="308933376"/>
      </c:barChart>
      <c:catAx>
        <c:axId val="308915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8933376"/>
        <c:crosses val="autoZero"/>
        <c:auto val="1"/>
        <c:lblAlgn val="ctr"/>
        <c:lblOffset val="100"/>
        <c:noMultiLvlLbl val="0"/>
      </c:catAx>
      <c:valAx>
        <c:axId val="30893337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89152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39763478783902012"/>
          <c:y val="1.9801644425817607E-2"/>
          <c:w val="0.5641707677165354"/>
          <c:h val="0.9603967111483647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'Tabela_Iniciação_ Científica'!$K$22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F6E-4953-9A7A-CE5A4C640AB0}"/>
              </c:ext>
            </c:extLst>
          </c:dPt>
          <c:dLbls>
            <c:dLbl>
              <c:idx val="12"/>
              <c:layout>
                <c:manualLayout>
                  <c:x val="1.8309738165421769E-2"/>
                  <c:y val="-6.3960660668298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6E-4953-9A7A-CE5A4C640A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'Tabela_Iniciação_ Científica'!$C$23:$C$35</c:f>
              <c:strCache>
                <c:ptCount val="13"/>
                <c:pt idx="0">
                  <c:v>FACALE</c:v>
                </c:pt>
                <c:pt idx="1">
                  <c:v>FACE</c:v>
                </c:pt>
                <c:pt idx="2">
                  <c:v>FACET</c:v>
                </c:pt>
                <c:pt idx="3">
                  <c:v>FADIR</c:v>
                </c:pt>
                <c:pt idx="4">
                  <c:v>FAED</c:v>
                </c:pt>
                <c:pt idx="5">
                  <c:v>FAEN</c:v>
                </c:pt>
                <c:pt idx="6">
                  <c:v>FAIND</c:v>
                </c:pt>
                <c:pt idx="7">
                  <c:v>FCA</c:v>
                </c:pt>
                <c:pt idx="8">
                  <c:v>FCBA</c:v>
                </c:pt>
                <c:pt idx="9">
                  <c:v>FCH</c:v>
                </c:pt>
                <c:pt idx="10">
                  <c:v>FCS</c:v>
                </c:pt>
                <c:pt idx="11">
                  <c:v>PROGRAD/EAD - UEMS</c:v>
                </c:pt>
                <c:pt idx="12">
                  <c:v>Total de Bolsas</c:v>
                </c:pt>
              </c:strCache>
            </c:strRef>
          </c:cat>
          <c:val>
            <c:numRef>
              <c:f>'Tabela_Iniciação_ Científica'!$K$23:$K$35</c:f>
              <c:numCache>
                <c:formatCode>General</c:formatCode>
                <c:ptCount val="13"/>
                <c:pt idx="0">
                  <c:v>33</c:v>
                </c:pt>
                <c:pt idx="1">
                  <c:v>8</c:v>
                </c:pt>
                <c:pt idx="2">
                  <c:v>50</c:v>
                </c:pt>
                <c:pt idx="3">
                  <c:v>28</c:v>
                </c:pt>
                <c:pt idx="4">
                  <c:v>22</c:v>
                </c:pt>
                <c:pt idx="5">
                  <c:v>37</c:v>
                </c:pt>
                <c:pt idx="6">
                  <c:v>9</c:v>
                </c:pt>
                <c:pt idx="7">
                  <c:v>118</c:v>
                </c:pt>
                <c:pt idx="8">
                  <c:v>56</c:v>
                </c:pt>
                <c:pt idx="9">
                  <c:v>60</c:v>
                </c:pt>
                <c:pt idx="10">
                  <c:v>40</c:v>
                </c:pt>
                <c:pt idx="11">
                  <c:v>0</c:v>
                </c:pt>
                <c:pt idx="12">
                  <c:v>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6E-4953-9A7A-CE5A4C640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shape val="box"/>
        <c:axId val="1741184"/>
        <c:axId val="1742720"/>
        <c:axId val="0"/>
      </c:bar3DChart>
      <c:catAx>
        <c:axId val="1741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1742720"/>
        <c:crosses val="autoZero"/>
        <c:auto val="1"/>
        <c:lblAlgn val="ctr"/>
        <c:lblOffset val="100"/>
        <c:noMultiLvlLbl val="0"/>
      </c:catAx>
      <c:valAx>
        <c:axId val="174272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411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Tabela_Histórico_PIBITI!$M$8</c:f>
              <c:strCache>
                <c:ptCount val="1"/>
                <c:pt idx="0">
                  <c:v>2015/2016**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8BA-4235-9496-5BAEA2A2BCEC}"/>
              </c:ext>
            </c:extLst>
          </c:dPt>
          <c:dLbls>
            <c:dLbl>
              <c:idx val="12"/>
              <c:layout>
                <c:manualLayout>
                  <c:x val="1.0526315789473812E-2"/>
                  <c:y val="-9.5940991002447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BA-4235-9496-5BAEA2A2BC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Tabela_Histórico_PIBITI!$C$30:$C$42</c:f>
              <c:strCache>
                <c:ptCount val="13"/>
                <c:pt idx="0">
                  <c:v>FACALE</c:v>
                </c:pt>
                <c:pt idx="1">
                  <c:v>FACE</c:v>
                </c:pt>
                <c:pt idx="2">
                  <c:v>FACET</c:v>
                </c:pt>
                <c:pt idx="3">
                  <c:v>FADIR</c:v>
                </c:pt>
                <c:pt idx="4">
                  <c:v>FAED</c:v>
                </c:pt>
                <c:pt idx="5">
                  <c:v>FAEN</c:v>
                </c:pt>
                <c:pt idx="6">
                  <c:v>FAIND</c:v>
                </c:pt>
                <c:pt idx="7">
                  <c:v>FCA</c:v>
                </c:pt>
                <c:pt idx="8">
                  <c:v>FCBA</c:v>
                </c:pt>
                <c:pt idx="9">
                  <c:v>FCH</c:v>
                </c:pt>
                <c:pt idx="10">
                  <c:v>FCS</c:v>
                </c:pt>
                <c:pt idx="11">
                  <c:v>PROGRAD/EAD - UEMS</c:v>
                </c:pt>
                <c:pt idx="12">
                  <c:v>Total de Bolsas</c:v>
                </c:pt>
              </c:strCache>
            </c:strRef>
          </c:cat>
          <c:val>
            <c:numRef>
              <c:f>Tabela_Histórico_PIBITI!$M$9:$M$20</c:f>
              <c:numCache>
                <c:formatCode>General</c:formatCode>
                <c:ptCount val="12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A-4235-9496-5BAEA2A2B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70587776"/>
        <c:axId val="270589312"/>
      </c:barChart>
      <c:catAx>
        <c:axId val="270587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270589312"/>
        <c:crosses val="autoZero"/>
        <c:auto val="1"/>
        <c:lblAlgn val="ctr"/>
        <c:lblOffset val="100"/>
        <c:noMultiLvlLbl val="0"/>
      </c:catAx>
      <c:valAx>
        <c:axId val="27058931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705877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Tabela_Histórico_PIBIC_EM!$C$21</c:f>
              <c:strCache>
                <c:ptCount val="1"/>
                <c:pt idx="0">
                  <c:v>Total de Bolsas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988-4926-9A3D-3FD86219962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88-4926-9A3D-3FD86219962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outerShdw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88-4926-9A3D-3FD86219962D}"/>
              </c:ext>
            </c:extLst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Tabela_Histórico_PIBIC_EM!$F$8:$M$8</c:f>
              <c:strCache>
                <c:ptCount val="8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  <c:pt idx="6">
                  <c:v>2014/2015</c:v>
                </c:pt>
                <c:pt idx="7">
                  <c:v>2015/2016</c:v>
                </c:pt>
              </c:strCache>
            </c:strRef>
          </c:cat>
          <c:val>
            <c:numRef>
              <c:f>Tabela_Histórico_PIBIC_EM!$F$21:$M$21</c:f>
              <c:numCache>
                <c:formatCode>General</c:formatCode>
                <c:ptCount val="8"/>
                <c:pt idx="0">
                  <c:v>20</c:v>
                </c:pt>
                <c:pt idx="1">
                  <c:v>0</c:v>
                </c:pt>
                <c:pt idx="2">
                  <c:v>58</c:v>
                </c:pt>
                <c:pt idx="3">
                  <c:v>69</c:v>
                </c:pt>
                <c:pt idx="4">
                  <c:v>73</c:v>
                </c:pt>
                <c:pt idx="5">
                  <c:v>68</c:v>
                </c:pt>
                <c:pt idx="6">
                  <c:v>72</c:v>
                </c:pt>
                <c:pt idx="7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88-4926-9A3D-3FD862199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axId val="309271168"/>
        <c:axId val="309277056"/>
      </c:barChart>
      <c:catAx>
        <c:axId val="30927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9277056"/>
        <c:crosses val="autoZero"/>
        <c:auto val="1"/>
        <c:lblAlgn val="ctr"/>
        <c:lblOffset val="100"/>
        <c:noMultiLvlLbl val="0"/>
      </c:catAx>
      <c:valAx>
        <c:axId val="3092770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92711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cap="rnd"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591-4B44-8779-6CAF43B4AD0B}"/>
              </c:ext>
            </c:extLst>
          </c:dPt>
          <c:dLbls>
            <c:dLbl>
              <c:idx val="12"/>
              <c:layout>
                <c:manualLayout>
                  <c:x val="8.771929824561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91-4B44-8779-6CAF43B4A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Tabela_Histórico_PIBIC_EM!$C$9:$C$20</c:f>
              <c:strCache>
                <c:ptCount val="12"/>
                <c:pt idx="0">
                  <c:v>FACALE</c:v>
                </c:pt>
                <c:pt idx="1">
                  <c:v>FACE</c:v>
                </c:pt>
                <c:pt idx="2">
                  <c:v>FACET</c:v>
                </c:pt>
                <c:pt idx="3">
                  <c:v>FADIR</c:v>
                </c:pt>
                <c:pt idx="4">
                  <c:v>FAED</c:v>
                </c:pt>
                <c:pt idx="5">
                  <c:v>FAEN</c:v>
                </c:pt>
                <c:pt idx="6">
                  <c:v>FAIND</c:v>
                </c:pt>
                <c:pt idx="7">
                  <c:v>FCA</c:v>
                </c:pt>
                <c:pt idx="8">
                  <c:v>FCBA</c:v>
                </c:pt>
                <c:pt idx="9">
                  <c:v>FCH</c:v>
                </c:pt>
                <c:pt idx="10">
                  <c:v>FCS</c:v>
                </c:pt>
                <c:pt idx="11">
                  <c:v>PROGRAD/EAD - UEMS</c:v>
                </c:pt>
              </c:strCache>
            </c:strRef>
          </c:cat>
          <c:val>
            <c:numRef>
              <c:f>Tabela_Histórico_PIBIC_EM!$M$9:$M$20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16</c:v>
                </c:pt>
                <c:pt idx="8">
                  <c:v>7</c:v>
                </c:pt>
                <c:pt idx="9">
                  <c:v>0</c:v>
                </c:pt>
                <c:pt idx="10">
                  <c:v>10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91-4B44-8779-6CAF43B4A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09313920"/>
        <c:axId val="309315456"/>
      </c:barChart>
      <c:catAx>
        <c:axId val="309313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9315456"/>
        <c:crosses val="autoZero"/>
        <c:auto val="1"/>
        <c:lblAlgn val="ctr"/>
        <c:lblOffset val="100"/>
        <c:noMultiLvlLbl val="0"/>
      </c:catAx>
      <c:valAx>
        <c:axId val="30931545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93139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'Tabela_Históric_Jovens talentos'!$C$21</c:f>
              <c:strCache>
                <c:ptCount val="1"/>
                <c:pt idx="0">
                  <c:v>Total de Bolsas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901-4E28-BB2F-49577AC531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01-4E28-BB2F-49577AC5312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outerShdw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01-4E28-BB2F-49577AC5312B}"/>
              </c:ext>
            </c:extLst>
          </c:dPt>
          <c:dLbls>
            <c:dLbl>
              <c:idx val="2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 b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901-4E28-BB2F-49577AC531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'Tabela_Históric_Jovens talentos'!$J$8:$M$8</c:f>
              <c:strCache>
                <c:ptCount val="4"/>
                <c:pt idx="0">
                  <c:v>2012/2013</c:v>
                </c:pt>
                <c:pt idx="1">
                  <c:v>2013/2014</c:v>
                </c:pt>
                <c:pt idx="2">
                  <c:v>2014/2015*</c:v>
                </c:pt>
                <c:pt idx="3">
                  <c:v>2015/2016</c:v>
                </c:pt>
              </c:strCache>
            </c:strRef>
          </c:cat>
          <c:val>
            <c:numRef>
              <c:f>'Tabela_Históric_Jovens talentos'!$J$21:$M$21</c:f>
              <c:numCache>
                <c:formatCode>General</c:formatCode>
                <c:ptCount val="4"/>
                <c:pt idx="0">
                  <c:v>16</c:v>
                </c:pt>
                <c:pt idx="1">
                  <c:v>33</c:v>
                </c:pt>
                <c:pt idx="2">
                  <c:v>0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01-4E28-BB2F-49577AC53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309425664"/>
        <c:axId val="309427200"/>
      </c:barChart>
      <c:catAx>
        <c:axId val="30942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9427200"/>
        <c:crosses val="autoZero"/>
        <c:auto val="1"/>
        <c:lblAlgn val="ctr"/>
        <c:lblOffset val="100"/>
        <c:noMultiLvlLbl val="0"/>
      </c:catAx>
      <c:valAx>
        <c:axId val="3094272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94256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cap="rnd"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'Tabela_Históric_Jovens talentos'!$C$46</c:f>
              <c:strCache>
                <c:ptCount val="1"/>
                <c:pt idx="0">
                  <c:v>Tabela - Bolsas de Iniciação Cientifica Jovens Talentos Concedidas - 2015/2016*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60-48F5-8916-A1AB9CC1AC2C}"/>
              </c:ext>
            </c:extLst>
          </c:dPt>
          <c:dLbls>
            <c:dLbl>
              <c:idx val="12"/>
              <c:layout>
                <c:manualLayout>
                  <c:x val="1.5789473684210655E-2"/>
                  <c:y val="-1.279213213365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0-48F5-8916-A1AB9CC1AC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'Tabela_Históric_Jovens talentos'!$C$9:$C$20</c:f>
              <c:strCache>
                <c:ptCount val="12"/>
                <c:pt idx="0">
                  <c:v>FACALE</c:v>
                </c:pt>
                <c:pt idx="1">
                  <c:v>FACE</c:v>
                </c:pt>
                <c:pt idx="2">
                  <c:v>FACET</c:v>
                </c:pt>
                <c:pt idx="3">
                  <c:v>FADIR</c:v>
                </c:pt>
                <c:pt idx="4">
                  <c:v>FAED</c:v>
                </c:pt>
                <c:pt idx="5">
                  <c:v>FAEN</c:v>
                </c:pt>
                <c:pt idx="6">
                  <c:v>FAIND</c:v>
                </c:pt>
                <c:pt idx="7">
                  <c:v>FCA</c:v>
                </c:pt>
                <c:pt idx="8">
                  <c:v>FCBA</c:v>
                </c:pt>
                <c:pt idx="9">
                  <c:v>FCH</c:v>
                </c:pt>
                <c:pt idx="10">
                  <c:v>FCS</c:v>
                </c:pt>
                <c:pt idx="11">
                  <c:v>PROGRAD/EAD - UEMS</c:v>
                </c:pt>
              </c:strCache>
            </c:strRef>
          </c:cat>
          <c:val>
            <c:numRef>
              <c:f>'Tabela_Históric_Jovens talentos'!$M$9:$M$20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14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60-48F5-8916-A1AB9CC1A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09452800"/>
        <c:axId val="309454336"/>
      </c:barChart>
      <c:catAx>
        <c:axId val="309452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9454336"/>
        <c:crosses val="autoZero"/>
        <c:auto val="1"/>
        <c:lblAlgn val="ctr"/>
        <c:lblOffset val="100"/>
        <c:noMultiLvlLbl val="0"/>
      </c:catAx>
      <c:valAx>
        <c:axId val="3094543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94528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285000"/>
                </a:solidFill>
              </a:defRPr>
            </a:pPr>
            <a:r>
              <a:rPr lang="en-US" sz="1400" dirty="0" err="1">
                <a:solidFill>
                  <a:srgbClr val="285000"/>
                </a:solidFill>
              </a:rPr>
              <a:t>Evolução</a:t>
            </a:r>
            <a:r>
              <a:rPr lang="en-US" sz="1400" baseline="0" dirty="0">
                <a:solidFill>
                  <a:srgbClr val="285000"/>
                </a:solidFill>
              </a:rPr>
              <a:t> </a:t>
            </a:r>
            <a:r>
              <a:rPr lang="en-US" sz="1400" dirty="0">
                <a:solidFill>
                  <a:srgbClr val="285000"/>
                </a:solidFill>
              </a:rPr>
              <a:t>do </a:t>
            </a:r>
            <a:r>
              <a:rPr lang="en-US" sz="1400" dirty="0" err="1">
                <a:solidFill>
                  <a:srgbClr val="285000"/>
                </a:solidFill>
              </a:rPr>
              <a:t>número</a:t>
            </a:r>
            <a:r>
              <a:rPr lang="en-US" sz="1400" dirty="0">
                <a:solidFill>
                  <a:srgbClr val="285000"/>
                </a:solidFill>
              </a:rPr>
              <a:t> </a:t>
            </a:r>
            <a:r>
              <a:rPr lang="en-US" sz="1400" dirty="0" err="1">
                <a:solidFill>
                  <a:srgbClr val="285000"/>
                </a:solidFill>
              </a:rPr>
              <a:t>trabalhos</a:t>
            </a:r>
            <a:r>
              <a:rPr lang="en-US" sz="1400" dirty="0">
                <a:solidFill>
                  <a:srgbClr val="285000"/>
                </a:solidFill>
              </a:rPr>
              <a:t> </a:t>
            </a:r>
            <a:r>
              <a:rPr lang="en-US" sz="1400" dirty="0" err="1">
                <a:solidFill>
                  <a:srgbClr val="285000"/>
                </a:solidFill>
              </a:rPr>
              <a:t>apresentados</a:t>
            </a:r>
            <a:r>
              <a:rPr lang="en-US" sz="1400" dirty="0">
                <a:solidFill>
                  <a:srgbClr val="285000"/>
                </a:solidFill>
              </a:rPr>
              <a:t> (ENEPEX)</a:t>
            </a:r>
            <a:r>
              <a:rPr lang="en-US" sz="1400" baseline="0" dirty="0">
                <a:solidFill>
                  <a:srgbClr val="285000"/>
                </a:solidFill>
              </a:rPr>
              <a:t> </a:t>
            </a:r>
            <a:r>
              <a:rPr lang="en-US" sz="1400" dirty="0" err="1">
                <a:solidFill>
                  <a:srgbClr val="285000"/>
                </a:solidFill>
              </a:rPr>
              <a:t>por</a:t>
            </a:r>
            <a:r>
              <a:rPr lang="en-US" sz="1400" dirty="0">
                <a:solidFill>
                  <a:srgbClr val="285000"/>
                </a:solidFill>
              </a:rPr>
              <a:t> </a:t>
            </a:r>
            <a:r>
              <a:rPr lang="en-US" sz="1400" dirty="0" err="1">
                <a:solidFill>
                  <a:srgbClr val="285000"/>
                </a:solidFill>
              </a:rPr>
              <a:t>ano</a:t>
            </a:r>
            <a:r>
              <a:rPr lang="en-US" sz="1400" dirty="0">
                <a:solidFill>
                  <a:srgbClr val="285000"/>
                </a:solidFill>
              </a:rPr>
              <a:t>.  </a:t>
            </a:r>
          </a:p>
        </c:rich>
      </c:tx>
      <c:layout>
        <c:manualLayout>
          <c:xMode val="edge"/>
          <c:yMode val="edge"/>
          <c:x val="0.10353992604643894"/>
          <c:y val="6.38497652582159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173681464201122"/>
          <c:y val="0.32395726590514212"/>
          <c:w val="0.43836132652286475"/>
          <c:h val="0.570764312638034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'Histórico_Trabalhos ENEPE'!$D$9</c:f>
              <c:strCache>
                <c:ptCount val="1"/>
                <c:pt idx="0">
                  <c:v>Nº de trabalhos apresentados (Enepe)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DCC-465B-9F0E-0E44EECAEF04}"/>
                </c:ext>
              </c:extLst>
            </c:dLbl>
            <c:dLbl>
              <c:idx val="7"/>
              <c:layout>
                <c:manualLayout>
                  <c:x val="-5.79196822597899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CC-465B-9F0E-0E44EECAEF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('Histórico_Trabalhos ENEPE'!$C$11;'Histórico_Trabalhos ENEPE'!$C$19;'Histórico_Trabalhos ENEPE'!$C$20)</c:f>
              <c:strCache>
                <c:ptCount val="3"/>
                <c:pt idx="0">
                  <c:v>2007</c:v>
                </c:pt>
                <c:pt idx="1">
                  <c:v>2015</c:v>
                </c:pt>
                <c:pt idx="2">
                  <c:v>(%) Evolução (2007-2015)</c:v>
                </c:pt>
              </c:strCache>
            </c:strRef>
          </c:cat>
          <c:val>
            <c:numRef>
              <c:f>('Histórico_Trabalhos ENEPE'!$D$11;'Histórico_Trabalhos ENEPE'!$D$19:$D$20)</c:f>
              <c:numCache>
                <c:formatCode>General</c:formatCode>
                <c:ptCount val="3"/>
                <c:pt idx="0">
                  <c:v>152</c:v>
                </c:pt>
                <c:pt idx="1">
                  <c:v>351</c:v>
                </c:pt>
                <c:pt idx="2" formatCode="0%">
                  <c:v>1.5065789473684212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C-465B-9F0E-0E44EECAE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19809024"/>
        <c:axId val="319810560"/>
      </c:barChart>
      <c:catAx>
        <c:axId val="31980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19810560"/>
        <c:crosses val="autoZero"/>
        <c:auto val="1"/>
        <c:lblAlgn val="ctr"/>
        <c:lblOffset val="100"/>
        <c:noMultiLvlLbl val="0"/>
      </c:catAx>
      <c:valAx>
        <c:axId val="319810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980902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285000"/>
      </a:solidFill>
    </a:ln>
  </c:spPr>
  <c:txPr>
    <a:bodyPr/>
    <a:lstStyle/>
    <a:p>
      <a:pPr>
        <a:defRPr sz="1200">
          <a:latin typeface="Tahoma" pitchFamily="34" charset="0"/>
          <a:ea typeface="Tahoma" pitchFamily="34" charset="0"/>
          <a:cs typeface="Tahoma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'Tabela_Iniciação_ Científica'!$C$17</c:f>
              <c:strCache>
                <c:ptCount val="1"/>
                <c:pt idx="0">
                  <c:v>Número máximo de bolsas disponibilizadas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FDD-4261-9F4B-D4862071EA9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DD-4261-9F4B-D4862071EA9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FDD-4261-9F4B-D4862071EA9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FDD-4261-9F4B-D4862071EA91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'Tabela_Iniciação_ Científica'!$D$16:$K$16</c:f>
              <c:strCache>
                <c:ptCount val="8"/>
                <c:pt idx="0">
                  <c:v>PIVIC*</c:v>
                </c:pt>
                <c:pt idx="1">
                  <c:v>PIBIC/CNPq</c:v>
                </c:pt>
                <c:pt idx="2">
                  <c:v>PIBIC/UFGD</c:v>
                </c:pt>
                <c:pt idx="3">
                  <c:v>PIBIC-AF</c:v>
                </c:pt>
                <c:pt idx="4">
                  <c:v>PIBITI</c:v>
                </c:pt>
                <c:pt idx="5">
                  <c:v>PIBIC-EM</c:v>
                </c:pt>
                <c:pt idx="6">
                  <c:v>Jovens Talentos/CAPES*</c:v>
                </c:pt>
                <c:pt idx="7">
                  <c:v>Total</c:v>
                </c:pt>
              </c:strCache>
            </c:strRef>
          </c:cat>
          <c:val>
            <c:numRef>
              <c:f>'Tabela_Iniciação_ Científica'!$D$17:$K$17</c:f>
              <c:numCache>
                <c:formatCode>General</c:formatCode>
                <c:ptCount val="8"/>
                <c:pt idx="0">
                  <c:v>0</c:v>
                </c:pt>
                <c:pt idx="1">
                  <c:v>100</c:v>
                </c:pt>
                <c:pt idx="2">
                  <c:v>136</c:v>
                </c:pt>
                <c:pt idx="3">
                  <c:v>10</c:v>
                </c:pt>
                <c:pt idx="4">
                  <c:v>13</c:v>
                </c:pt>
                <c:pt idx="5">
                  <c:v>75</c:v>
                </c:pt>
                <c:pt idx="6">
                  <c:v>0</c:v>
                </c:pt>
                <c:pt idx="7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DD-4261-9F4B-D4862071E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02221184"/>
        <c:axId val="302222720"/>
      </c:barChart>
      <c:catAx>
        <c:axId val="302221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2222720"/>
        <c:crosses val="autoZero"/>
        <c:auto val="1"/>
        <c:lblAlgn val="ctr"/>
        <c:lblOffset val="100"/>
        <c:noMultiLvlLbl val="0"/>
      </c:catAx>
      <c:valAx>
        <c:axId val="30222272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22211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cap="rnd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'Tabela_Iniciação_ Científica'!$K$22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9F0-4A7E-99E2-9ED634845C32}"/>
              </c:ext>
            </c:extLst>
          </c:dPt>
          <c:dLbls>
            <c:dLbl>
              <c:idx val="12"/>
              <c:layout>
                <c:manualLayout>
                  <c:x val="1.8309738165421769E-2"/>
                  <c:y val="-6.3960660668298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F0-4A7E-99E2-9ED634845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'Tabela_Iniciação_ Científica'!$C$23:$C$35</c:f>
              <c:strCache>
                <c:ptCount val="13"/>
                <c:pt idx="0">
                  <c:v>FACALE</c:v>
                </c:pt>
                <c:pt idx="1">
                  <c:v>FACE</c:v>
                </c:pt>
                <c:pt idx="2">
                  <c:v>FACET</c:v>
                </c:pt>
                <c:pt idx="3">
                  <c:v>FADIR</c:v>
                </c:pt>
                <c:pt idx="4">
                  <c:v>FAED</c:v>
                </c:pt>
                <c:pt idx="5">
                  <c:v>FAEN</c:v>
                </c:pt>
                <c:pt idx="6">
                  <c:v>FAIND</c:v>
                </c:pt>
                <c:pt idx="7">
                  <c:v>FCA</c:v>
                </c:pt>
                <c:pt idx="8">
                  <c:v>FCBA</c:v>
                </c:pt>
                <c:pt idx="9">
                  <c:v>FCH</c:v>
                </c:pt>
                <c:pt idx="10">
                  <c:v>FCS</c:v>
                </c:pt>
                <c:pt idx="11">
                  <c:v>PROGRAD/EAD - UEMS</c:v>
                </c:pt>
                <c:pt idx="12">
                  <c:v>Total de Bolsas</c:v>
                </c:pt>
              </c:strCache>
            </c:strRef>
          </c:cat>
          <c:val>
            <c:numRef>
              <c:f>'Tabela_Iniciação_ Científica'!$K$23:$K$35</c:f>
              <c:numCache>
                <c:formatCode>General</c:formatCode>
                <c:ptCount val="13"/>
                <c:pt idx="0">
                  <c:v>33</c:v>
                </c:pt>
                <c:pt idx="1">
                  <c:v>8</c:v>
                </c:pt>
                <c:pt idx="2">
                  <c:v>50</c:v>
                </c:pt>
                <c:pt idx="3">
                  <c:v>28</c:v>
                </c:pt>
                <c:pt idx="4">
                  <c:v>22</c:v>
                </c:pt>
                <c:pt idx="5">
                  <c:v>37</c:v>
                </c:pt>
                <c:pt idx="6">
                  <c:v>9</c:v>
                </c:pt>
                <c:pt idx="7">
                  <c:v>118</c:v>
                </c:pt>
                <c:pt idx="8">
                  <c:v>56</c:v>
                </c:pt>
                <c:pt idx="9">
                  <c:v>60</c:v>
                </c:pt>
                <c:pt idx="10">
                  <c:v>40</c:v>
                </c:pt>
                <c:pt idx="11">
                  <c:v>0</c:v>
                </c:pt>
                <c:pt idx="12">
                  <c:v>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F0-4A7E-99E2-9ED634845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shape val="box"/>
        <c:axId val="302550016"/>
        <c:axId val="302564096"/>
        <c:axId val="0"/>
      </c:bar3DChart>
      <c:catAx>
        <c:axId val="302550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2564096"/>
        <c:crosses val="autoZero"/>
        <c:auto val="1"/>
        <c:lblAlgn val="ctr"/>
        <c:lblOffset val="100"/>
        <c:noMultiLvlLbl val="0"/>
      </c:catAx>
      <c:valAx>
        <c:axId val="3025640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25500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943397948260591E-2"/>
          <c:y val="8.2150990736526042E-2"/>
          <c:w val="0.95618295047813173"/>
          <c:h val="0.7343009336675849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FC000"/>
            </a:solidFill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'Tabela_Iniciação_ Científica'!$D$41:$O$41</c:f>
              <c:strCache>
                <c:ptCount val="12"/>
                <c:pt idx="0">
                  <c:v>Agosto</c:v>
                </c:pt>
                <c:pt idx="1">
                  <c:v>Setembro</c:v>
                </c:pt>
                <c:pt idx="2">
                  <c:v>Outubro</c:v>
                </c:pt>
                <c:pt idx="3">
                  <c:v>Novembro</c:v>
                </c:pt>
                <c:pt idx="4">
                  <c:v>Dezembro</c:v>
                </c:pt>
                <c:pt idx="5">
                  <c:v>Janeiro</c:v>
                </c:pt>
                <c:pt idx="6">
                  <c:v>Fevereiro</c:v>
                </c:pt>
                <c:pt idx="7">
                  <c:v>Março</c:v>
                </c:pt>
                <c:pt idx="8">
                  <c:v>Abril</c:v>
                </c:pt>
                <c:pt idx="9">
                  <c:v>Maio</c:v>
                </c:pt>
                <c:pt idx="10">
                  <c:v>Junho</c:v>
                </c:pt>
                <c:pt idx="11">
                  <c:v>Julho</c:v>
                </c:pt>
              </c:strCache>
            </c:strRef>
          </c:cat>
          <c:val>
            <c:numRef>
              <c:f>'Tabela_Iniciação_ Científica'!$D$76:$O$76</c:f>
              <c:numCache>
                <c:formatCode>General</c:formatCode>
                <c:ptCount val="12"/>
                <c:pt idx="0">
                  <c:v>448</c:v>
                </c:pt>
                <c:pt idx="1">
                  <c:v>459</c:v>
                </c:pt>
                <c:pt idx="2">
                  <c:v>461</c:v>
                </c:pt>
                <c:pt idx="3">
                  <c:v>464</c:v>
                </c:pt>
                <c:pt idx="4">
                  <c:v>461</c:v>
                </c:pt>
                <c:pt idx="5">
                  <c:v>461</c:v>
                </c:pt>
                <c:pt idx="6">
                  <c:v>453</c:v>
                </c:pt>
                <c:pt idx="7">
                  <c:v>431</c:v>
                </c:pt>
                <c:pt idx="8">
                  <c:v>428</c:v>
                </c:pt>
                <c:pt idx="9">
                  <c:v>429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C-462B-AAAA-6BF3A7DC7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02592384"/>
        <c:axId val="302593920"/>
      </c:barChart>
      <c:catAx>
        <c:axId val="30259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2593920"/>
        <c:crosses val="autoZero"/>
        <c:auto val="1"/>
        <c:lblAlgn val="ctr"/>
        <c:lblOffset val="100"/>
        <c:noMultiLvlLbl val="0"/>
      </c:catAx>
      <c:valAx>
        <c:axId val="3025939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2592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Tabela_Histórico_PIVIC!$C$21</c:f>
              <c:strCache>
                <c:ptCount val="1"/>
                <c:pt idx="0">
                  <c:v>Total de Bolsas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3FD-4C04-9E05-59C93EA2A63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3FD-4C04-9E05-59C93EA2A63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sx="1000" sy="1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FD-4C04-9E05-59C93EA2A636}"/>
              </c:ext>
            </c:extLst>
          </c:dPt>
          <c:dLbls>
            <c:dLbl>
              <c:idx val="2"/>
              <c:layout>
                <c:manualLayout>
                  <c:x val="-9.3325176159057908E-4"/>
                  <c:y val="-6.64112361536494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FD-4C04-9E05-59C93EA2A636}"/>
                </c:ext>
              </c:extLst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050" b="1">
                    <a:solidFill>
                      <a:srgbClr val="C0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Tabela_Histórico_PIVIC!$D$8:$M$8</c:f>
              <c:strCache>
                <c:ptCount val="10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</c:strCache>
            </c:strRef>
          </c:cat>
          <c:val>
            <c:numRef>
              <c:f>Tabela_Histórico_PIVIC!$D$21:$M$21</c:f>
              <c:numCache>
                <c:formatCode>General</c:formatCode>
                <c:ptCount val="10"/>
                <c:pt idx="0">
                  <c:v>18</c:v>
                </c:pt>
                <c:pt idx="1">
                  <c:v>25</c:v>
                </c:pt>
                <c:pt idx="2">
                  <c:v>58</c:v>
                </c:pt>
                <c:pt idx="3">
                  <c:v>93</c:v>
                </c:pt>
                <c:pt idx="4">
                  <c:v>111</c:v>
                </c:pt>
                <c:pt idx="5">
                  <c:v>112</c:v>
                </c:pt>
                <c:pt idx="6">
                  <c:v>112</c:v>
                </c:pt>
                <c:pt idx="7">
                  <c:v>88</c:v>
                </c:pt>
                <c:pt idx="8">
                  <c:v>80</c:v>
                </c:pt>
                <c:pt idx="9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FD-4C04-9E05-59C93EA2A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302672128"/>
        <c:axId val="302682112"/>
      </c:barChart>
      <c:catAx>
        <c:axId val="30267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2700000" vert="horz"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2682112"/>
        <c:crosses val="autoZero"/>
        <c:auto val="1"/>
        <c:lblAlgn val="ctr"/>
        <c:lblOffset val="100"/>
        <c:noMultiLvlLbl val="0"/>
      </c:catAx>
      <c:valAx>
        <c:axId val="3026821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26721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cap="rnd"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rgbClr val="FFC000"/>
            </a:solidFill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Tabela_Histórico_PIVIC!$C$48:$C$59</c:f>
              <c:strCache>
                <c:ptCount val="12"/>
                <c:pt idx="0">
                  <c:v>FACALE</c:v>
                </c:pt>
                <c:pt idx="1">
                  <c:v>FACE</c:v>
                </c:pt>
                <c:pt idx="2">
                  <c:v>FACET</c:v>
                </c:pt>
                <c:pt idx="3">
                  <c:v>FADIR</c:v>
                </c:pt>
                <c:pt idx="4">
                  <c:v>FAED</c:v>
                </c:pt>
                <c:pt idx="5">
                  <c:v>FAEN</c:v>
                </c:pt>
                <c:pt idx="6">
                  <c:v>FAIND</c:v>
                </c:pt>
                <c:pt idx="7">
                  <c:v>FCA</c:v>
                </c:pt>
                <c:pt idx="8">
                  <c:v>FCBA</c:v>
                </c:pt>
                <c:pt idx="9">
                  <c:v>FCH</c:v>
                </c:pt>
                <c:pt idx="10">
                  <c:v>FCS</c:v>
                </c:pt>
                <c:pt idx="11">
                  <c:v>PROGRAD/EAD - UEMS</c:v>
                </c:pt>
              </c:strCache>
            </c:strRef>
          </c:cat>
          <c:val>
            <c:numRef>
              <c:f>Tabela_Histórico_PIVIC!$M$9:$M$20</c:f>
              <c:numCache>
                <c:formatCode>General</c:formatCode>
                <c:ptCount val="12"/>
                <c:pt idx="0">
                  <c:v>16</c:v>
                </c:pt>
                <c:pt idx="1">
                  <c:v>0</c:v>
                </c:pt>
                <c:pt idx="2">
                  <c:v>11</c:v>
                </c:pt>
                <c:pt idx="3">
                  <c:v>5</c:v>
                </c:pt>
                <c:pt idx="4">
                  <c:v>3</c:v>
                </c:pt>
                <c:pt idx="5">
                  <c:v>11</c:v>
                </c:pt>
                <c:pt idx="6">
                  <c:v>0</c:v>
                </c:pt>
                <c:pt idx="7">
                  <c:v>25</c:v>
                </c:pt>
                <c:pt idx="8">
                  <c:v>27</c:v>
                </c:pt>
                <c:pt idx="9">
                  <c:v>16</c:v>
                </c:pt>
                <c:pt idx="10">
                  <c:v>10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5-4D1A-98CE-61E70B363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02706048"/>
        <c:axId val="304551040"/>
      </c:barChart>
      <c:catAx>
        <c:axId val="302706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4551040"/>
        <c:crosses val="autoZero"/>
        <c:auto val="1"/>
        <c:lblAlgn val="ctr"/>
        <c:lblOffset val="100"/>
        <c:noMultiLvlLbl val="0"/>
      </c:catAx>
      <c:valAx>
        <c:axId val="3045510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27060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Tabela_Histórico_PIBIC_CNPq!$C$21</c:f>
              <c:strCache>
                <c:ptCount val="1"/>
                <c:pt idx="0">
                  <c:v>Total de Bolsas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767-4C39-BE33-D7B8E998F8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67-4C39-BE33-D7B8E998F8D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767-4C39-BE33-D7B8E998F8DD}"/>
              </c:ext>
            </c:extLst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Tabela_Histórico_PIBIC_CNPq!$D$8:$M$8</c:f>
              <c:strCache>
                <c:ptCount val="10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2015/2016**</c:v>
                </c:pt>
              </c:strCache>
            </c:strRef>
          </c:cat>
          <c:val>
            <c:numRef>
              <c:f>Tabela_Histórico_PIBIC_CNPq!$D$21:$M$21</c:f>
              <c:numCache>
                <c:formatCode>General</c:formatCode>
                <c:ptCount val="10"/>
                <c:pt idx="0">
                  <c:v>50</c:v>
                </c:pt>
                <c:pt idx="1">
                  <c:v>50</c:v>
                </c:pt>
                <c:pt idx="2">
                  <c:v>60</c:v>
                </c:pt>
                <c:pt idx="3">
                  <c:v>74</c:v>
                </c:pt>
                <c:pt idx="4">
                  <c:v>87</c:v>
                </c:pt>
                <c:pt idx="5">
                  <c:v>92</c:v>
                </c:pt>
                <c:pt idx="6">
                  <c:v>91</c:v>
                </c:pt>
                <c:pt idx="7">
                  <c:v>90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67-4C39-BE33-D7B8E998F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305545216"/>
        <c:axId val="305546752"/>
      </c:barChart>
      <c:catAx>
        <c:axId val="30554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5546752"/>
        <c:crosses val="autoZero"/>
        <c:auto val="1"/>
        <c:lblAlgn val="ctr"/>
        <c:lblOffset val="100"/>
        <c:noMultiLvlLbl val="0"/>
      </c:catAx>
      <c:valAx>
        <c:axId val="3055467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55452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cap="rnd"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Tabela_Histórico_PIBIC_CNPq!$C$48</c:f>
              <c:strCache>
                <c:ptCount val="1"/>
                <c:pt idx="0">
                  <c:v>Tabela - Bolsas PIBIC/CNPq Concedidas - 2015/2016</c:v>
                </c:pt>
              </c:strCache>
            </c:strRef>
          </c:tx>
          <c:spPr>
            <a:solidFill>
              <a:srgbClr val="FFC000"/>
            </a:solidFill>
            <a:effectLst>
              <a:glow>
                <a:schemeClr val="tx1"/>
              </a:glow>
              <a:outerShdw blurRad="50800" dist="50800" dir="5400000" algn="ctr" rotWithShape="0">
                <a:schemeClr val="tx1"/>
              </a:outerShdw>
              <a:softEdge rad="12700"/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glow>
                  <a:schemeClr val="tx1"/>
                </a:glow>
                <a:outerShdw blurRad="50800" dist="50800" dir="5400000" algn="ctr" rotWithShape="0">
                  <a:schemeClr val="tx1"/>
                </a:outerShdw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3824-47C9-A596-D7BF1B6A76A0}"/>
              </c:ext>
            </c:extLst>
          </c:dPt>
          <c:dLbls>
            <c:dLbl>
              <c:idx val="12"/>
              <c:layout>
                <c:manualLayout>
                  <c:x val="1.0526315789473684E-2"/>
                  <c:y val="-9.5940991002447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4-47C9-A596-D7BF1B6A76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Tabela_Histórico_PIBIC_CNPq!$C$50:$C$61</c:f>
              <c:strCache>
                <c:ptCount val="12"/>
                <c:pt idx="0">
                  <c:v>FACALE</c:v>
                </c:pt>
                <c:pt idx="1">
                  <c:v>FACE</c:v>
                </c:pt>
                <c:pt idx="2">
                  <c:v>FACET</c:v>
                </c:pt>
                <c:pt idx="3">
                  <c:v>FADIR</c:v>
                </c:pt>
                <c:pt idx="4">
                  <c:v>FAED</c:v>
                </c:pt>
                <c:pt idx="5">
                  <c:v>FAEN</c:v>
                </c:pt>
                <c:pt idx="6">
                  <c:v>FAIND</c:v>
                </c:pt>
                <c:pt idx="7">
                  <c:v>FCA</c:v>
                </c:pt>
                <c:pt idx="8">
                  <c:v>FCBA</c:v>
                </c:pt>
                <c:pt idx="9">
                  <c:v>FCH</c:v>
                </c:pt>
                <c:pt idx="10">
                  <c:v>FCS</c:v>
                </c:pt>
                <c:pt idx="11">
                  <c:v>PROGRAD/EAD - UEMS</c:v>
                </c:pt>
              </c:strCache>
            </c:strRef>
          </c:cat>
          <c:val>
            <c:numRef>
              <c:f>Tabela_Histórico_PIBIC_CNPq!$M$9:$M$20</c:f>
              <c:numCache>
                <c:formatCode>General</c:formatCode>
                <c:ptCount val="12"/>
                <c:pt idx="0">
                  <c:v>6</c:v>
                </c:pt>
                <c:pt idx="1">
                  <c:v>3</c:v>
                </c:pt>
                <c:pt idx="2">
                  <c:v>13</c:v>
                </c:pt>
                <c:pt idx="3">
                  <c:v>7</c:v>
                </c:pt>
                <c:pt idx="4">
                  <c:v>9</c:v>
                </c:pt>
                <c:pt idx="5">
                  <c:v>6</c:v>
                </c:pt>
                <c:pt idx="6">
                  <c:v>1</c:v>
                </c:pt>
                <c:pt idx="7">
                  <c:v>28</c:v>
                </c:pt>
                <c:pt idx="8">
                  <c:v>10</c:v>
                </c:pt>
                <c:pt idx="9">
                  <c:v>12</c:v>
                </c:pt>
                <c:pt idx="10">
                  <c:v>5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24-47C9-A596-D7BF1B6A7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05575424"/>
        <c:axId val="305576960"/>
      </c:barChart>
      <c:catAx>
        <c:axId val="305575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5576960"/>
        <c:crosses val="autoZero"/>
        <c:auto val="1"/>
        <c:lblAlgn val="ctr"/>
        <c:lblOffset val="100"/>
        <c:noMultiLvlLbl val="0"/>
      </c:catAx>
      <c:valAx>
        <c:axId val="3055769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55754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Tabela_Histórico_PIBIC_UFGD!$C$21</c:f>
              <c:strCache>
                <c:ptCount val="1"/>
                <c:pt idx="0">
                  <c:v>Total de Bolsas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5A-4DBD-B327-199C4E874167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5A-4DBD-B327-199C4E8741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75A-4DBD-B327-199C4E874167}"/>
              </c:ext>
            </c:extLst>
          </c:dPt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Tabela_Histórico_PIBIC_UFGD!$D$8:$M$8</c:f>
              <c:strCache>
                <c:ptCount val="10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</c:strCache>
            </c:strRef>
          </c:cat>
          <c:val>
            <c:numRef>
              <c:f>Tabela_Histórico_PIBIC_UFGD!$D$21:$M$21</c:f>
              <c:numCache>
                <c:formatCode>General</c:formatCode>
                <c:ptCount val="10"/>
                <c:pt idx="0">
                  <c:v>18</c:v>
                </c:pt>
                <c:pt idx="1">
                  <c:v>78</c:v>
                </c:pt>
                <c:pt idx="2">
                  <c:v>90</c:v>
                </c:pt>
                <c:pt idx="3">
                  <c:v>89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97</c:v>
                </c:pt>
                <c:pt idx="8">
                  <c:v>131</c:v>
                </c:pt>
                <c:pt idx="9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5A-4DBD-B327-199C4E874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05965696"/>
        <c:axId val="305979776"/>
      </c:barChart>
      <c:catAx>
        <c:axId val="30596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05979776"/>
        <c:crosses val="autoZero"/>
        <c:auto val="1"/>
        <c:lblAlgn val="ctr"/>
        <c:lblOffset val="100"/>
        <c:noMultiLvlLbl val="0"/>
      </c:catAx>
      <c:valAx>
        <c:axId val="3059797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59656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 cap="rnd"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7E416-5795-4810-AA6A-890E3F4C86C7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DDC86-4B38-4BDE-AC3C-04EB075E2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969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B546B-EAEB-4439-8AE2-9DB76DD978D5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8849-EA5A-402C-85C6-6AC58C5E35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D2CB4-7140-4A20-8B11-1EC182C9897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D2CB4-7140-4A20-8B11-1EC182C9897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D2CB4-7140-4A20-8B11-1EC182C9897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D2CB4-7140-4A20-8B11-1EC182C9897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D2CB4-7140-4A20-8B11-1EC182C9897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D2CB4-7140-4A20-8B11-1EC182C9897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D2CB4-7140-4A20-8B11-1EC182C9897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D2CB4-7140-4A20-8B11-1EC182C9897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D2CB4-7140-4A20-8B11-1EC182C9897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D2CB4-7140-4A20-8B11-1EC182C9897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5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3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4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09/05/2018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5"/>
          <p:cNvSpPr>
            <a:spLocks noGrp="1"/>
          </p:cNvSpPr>
          <p:nvPr>
            <p:ph type="title"/>
          </p:nvPr>
        </p:nvSpPr>
        <p:spPr>
          <a:xfrm>
            <a:off x="395536" y="6741368"/>
            <a:ext cx="5414227" cy="576064"/>
          </a:xfr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r"/>
            <a:r>
              <a:rPr lang="pt-BR" sz="7200" b="1" dirty="0">
                <a:solidFill>
                  <a:srgbClr val="005000"/>
                </a:solidFill>
                <a:latin typeface="Agency FB" pitchFamily="34" charset="0"/>
              </a:rPr>
              <a:t>Indicadores da </a:t>
            </a:r>
            <a:br>
              <a:rPr lang="pt-BR" sz="60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</a:br>
            <a:br>
              <a:rPr lang="pt-BR" sz="6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</a:br>
            <a:br>
              <a:rPr lang="pt-BR" sz="6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</a:br>
            <a:endParaRPr lang="pt-BR" sz="6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pic>
        <p:nvPicPr>
          <p:cNvPr id="1026" name="Picture 2" descr="C:\Users\ROZIMA~1\AppData\Local\Temp\Rar$DIa0.233\logo UFG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0775"/>
            <a:ext cx="1656184" cy="18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5000"/>
                </a:solidFill>
                <a:latin typeface="Agency FB" pitchFamily="34" charset="0"/>
              </a:rPr>
              <a:t>Indicadores da UFGD</a:t>
            </a:r>
            <a:br>
              <a:rPr lang="pt-BR" sz="4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</a:br>
            <a:r>
              <a:rPr lang="pt-BR" sz="4500" b="1" dirty="0">
                <a:solidFill>
                  <a:srgbClr val="FFC000"/>
                </a:solidFill>
                <a:latin typeface="Agency FB" pitchFamily="34" charset="0"/>
              </a:rPr>
              <a:t>Iniciação Científica</a:t>
            </a:r>
            <a:endParaRPr lang="pt-BR" sz="45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Texto 5"/>
          <p:cNvSpPr>
            <a:spLocks noGrp="1"/>
          </p:cNvSpPr>
          <p:nvPr>
            <p:ph type="body" idx="1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Evolução das Bolsas Jovens Talentos Concedidas</a:t>
            </a:r>
            <a:endParaRPr lang="pt-BR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Espaço Reservado para Texto 7"/>
          <p:cNvSpPr>
            <a:spLocks noGrp="1"/>
          </p:cNvSpPr>
          <p:nvPr>
            <p:ph type="body" sz="quarter" idx="3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Situação do Total de Bolsas Jovens Talentos Concedidas até Fevereiro (2016) - por Faculdade</a:t>
            </a:r>
          </a:p>
        </p:txBody>
      </p:sp>
      <p:sp>
        <p:nvSpPr>
          <p:cNvPr id="4101" name="Retângulo 8"/>
          <p:cNvSpPr>
            <a:spLocks noChangeArrowheads="1"/>
          </p:cNvSpPr>
          <p:nvPr/>
        </p:nvSpPr>
        <p:spPr bwMode="auto">
          <a:xfrm>
            <a:off x="582613" y="6165850"/>
            <a:ext cx="7661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000" dirty="0"/>
              <a:t>Fonte: COPQ/PROPP. Org.: DIPLAN/COPLAN/PROAP.</a:t>
            </a:r>
          </a:p>
          <a:p>
            <a:pPr eaLnBrk="1" hangingPunct="1"/>
            <a:r>
              <a:rPr lang="pt-BR" altLang="pt-BR" sz="1000" dirty="0"/>
              <a:t>Nota: Os editais de bolsas têm início em agosto e encerram-se em julho do ano subsequente. Não houve edital para seleção de bolsistas Jovens Talentos no período 2014/2015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Espaço Reservado para Conteúdo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07074310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871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5000"/>
                </a:solidFill>
                <a:latin typeface="Agency FB" pitchFamily="34" charset="0"/>
              </a:rPr>
              <a:t>Indicadores da UFGD</a:t>
            </a:r>
            <a:br>
              <a:rPr lang="pt-BR" sz="4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</a:br>
            <a:r>
              <a:rPr lang="pt-BR" sz="4500" b="1" dirty="0">
                <a:solidFill>
                  <a:srgbClr val="FFC000"/>
                </a:solidFill>
                <a:latin typeface="Agency FB" pitchFamily="34" charset="0"/>
              </a:rPr>
              <a:t>Iniciação Científica</a:t>
            </a:r>
            <a:endParaRPr lang="pt-BR" sz="4500" dirty="0">
              <a:solidFill>
                <a:srgbClr val="C00000"/>
              </a:solidFill>
            </a:endParaRPr>
          </a:p>
        </p:txBody>
      </p:sp>
      <p:sp>
        <p:nvSpPr>
          <p:cNvPr id="4101" name="Retângulo 8"/>
          <p:cNvSpPr>
            <a:spLocks noChangeArrowheads="1"/>
          </p:cNvSpPr>
          <p:nvPr/>
        </p:nvSpPr>
        <p:spPr bwMode="auto">
          <a:xfrm>
            <a:off x="582613" y="6165850"/>
            <a:ext cx="7661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000" dirty="0"/>
              <a:t>Fonte: COPQ/PROPP. Org.: DIPLAN/COPLAN/PROAP.</a:t>
            </a:r>
          </a:p>
          <a:p>
            <a:pPr eaLnBrk="1" hangingPunct="1"/>
            <a:endParaRPr lang="pt-BR" altLang="pt-BR" sz="10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069999"/>
              </p:ext>
            </p:extLst>
          </p:nvPr>
        </p:nvGraphicFramePr>
        <p:xfrm>
          <a:off x="1331640" y="1844824"/>
          <a:ext cx="5668596" cy="393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142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5000"/>
                </a:solidFill>
                <a:latin typeface="Agency FB" pitchFamily="34" charset="0"/>
              </a:rPr>
              <a:t>Indicadores da UFGD</a:t>
            </a:r>
            <a:br>
              <a:rPr lang="pt-BR" sz="4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</a:br>
            <a:r>
              <a:rPr lang="pt-BR" sz="4500" b="1" dirty="0">
                <a:solidFill>
                  <a:srgbClr val="FFC000"/>
                </a:solidFill>
                <a:latin typeface="Agency FB" pitchFamily="34" charset="0"/>
              </a:rPr>
              <a:t>Iniciação Científica</a:t>
            </a:r>
            <a:endParaRPr lang="pt-BR" sz="45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Texto 5"/>
          <p:cNvSpPr>
            <a:spLocks noGrp="1"/>
          </p:cNvSpPr>
          <p:nvPr>
            <p:ph type="body" idx="1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Número máximo de bolsas de Iniciação Científica disponibilizadas 2015/2016</a:t>
            </a:r>
          </a:p>
        </p:txBody>
      </p:sp>
      <p:sp>
        <p:nvSpPr>
          <p:cNvPr id="4" name="Espaço Reservado para Texto 7"/>
          <p:cNvSpPr>
            <a:spLocks noGrp="1"/>
          </p:cNvSpPr>
          <p:nvPr>
            <p:ph type="body" sz="quarter" idx="3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Situação do Total de Bolsas de Iniciação Científica Concedidas em dezembro de 2015</a:t>
            </a:r>
          </a:p>
        </p:txBody>
      </p:sp>
      <p:sp>
        <p:nvSpPr>
          <p:cNvPr id="4101" name="Retângulo 8"/>
          <p:cNvSpPr>
            <a:spLocks noChangeArrowheads="1"/>
          </p:cNvSpPr>
          <p:nvPr/>
        </p:nvSpPr>
        <p:spPr bwMode="auto">
          <a:xfrm>
            <a:off x="582613" y="6165850"/>
            <a:ext cx="7661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000" dirty="0"/>
              <a:t>Fonte: COPQ/PROPP. Org.: DIPLAN/COPLAN/PROAP.</a:t>
            </a: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14643352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8548490"/>
              </p:ext>
            </p:extLst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890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5000"/>
                </a:solidFill>
                <a:latin typeface="Agency FB" pitchFamily="34" charset="0"/>
              </a:rPr>
              <a:t>Indicadores da UFGD</a:t>
            </a:r>
            <a:br>
              <a:rPr lang="pt-BR" sz="4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</a:br>
            <a:r>
              <a:rPr lang="pt-BR" sz="4500" b="1" dirty="0">
                <a:solidFill>
                  <a:srgbClr val="FFC000"/>
                </a:solidFill>
                <a:latin typeface="Agency FB" pitchFamily="34" charset="0"/>
              </a:rPr>
              <a:t>Iniciação Científica</a:t>
            </a:r>
            <a:endParaRPr lang="pt-BR" sz="45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Texto 5"/>
          <p:cNvSpPr>
            <a:spLocks noGrp="1"/>
          </p:cNvSpPr>
          <p:nvPr>
            <p:ph type="body" idx="1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Situação do Total de Bolsas de Iniciação Científica Concedidas em dezembro de 2015 - por Faculdade</a:t>
            </a:r>
            <a:endParaRPr lang="pt-BR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Espaço Reservado para Texto 7"/>
          <p:cNvSpPr>
            <a:spLocks noGrp="1"/>
          </p:cNvSpPr>
          <p:nvPr>
            <p:ph type="body" sz="quarter" idx="3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Total de Bolsas de Iniciação Científica Concedidas 2015/2016 - por mês*</a:t>
            </a:r>
          </a:p>
        </p:txBody>
      </p:sp>
      <p:sp>
        <p:nvSpPr>
          <p:cNvPr id="4101" name="Retângulo 8"/>
          <p:cNvSpPr>
            <a:spLocks noChangeArrowheads="1"/>
          </p:cNvSpPr>
          <p:nvPr/>
        </p:nvSpPr>
        <p:spPr bwMode="auto">
          <a:xfrm>
            <a:off x="582613" y="6165850"/>
            <a:ext cx="290926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000" dirty="0"/>
              <a:t>Fonte: COPQ/PROPP. Org.: DIPLAN/COPLAN/PROAP.</a:t>
            </a:r>
          </a:p>
        </p:txBody>
      </p:sp>
      <p:graphicFrame>
        <p:nvGraphicFramePr>
          <p:cNvPr id="15" name="Espaço Reservado para Conteúdo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0240188"/>
              </p:ext>
            </p:extLst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Espaço Reservado para Conteúd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75575351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67899"/>
              </p:ext>
            </p:extLst>
          </p:nvPr>
        </p:nvGraphicFramePr>
        <p:xfrm>
          <a:off x="4355976" y="6131718"/>
          <a:ext cx="4050839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0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000" u="none" strike="noStrike" dirty="0">
                          <a:effectLst/>
                        </a:rPr>
                        <a:t>*</a:t>
                      </a:r>
                      <a:r>
                        <a:rPr lang="pt-BR" sz="1000" u="none" strike="noStrike" dirty="0">
                          <a:effectLst/>
                          <a:latin typeface="+mn-lt"/>
                        </a:rPr>
                        <a:t>Os dados dos meses de agosto a dezembro referem-se ao exercício de 2015; já os dados dos meses de janeiro a julho são referentes ao exercício de 2016.</a:t>
                      </a:r>
                    </a:p>
                    <a:p>
                      <a:pPr algn="just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 meses de junho</a:t>
                      </a:r>
                      <a:r>
                        <a:rPr lang="pt-B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 julho não haviam sido atualizados até a data de fechamento do relatório de Indicadores de desempenho.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69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5000"/>
                </a:solidFill>
                <a:latin typeface="Agency FB" pitchFamily="34" charset="0"/>
              </a:rPr>
              <a:t>Indicadores da UFGD</a:t>
            </a:r>
            <a:br>
              <a:rPr lang="pt-BR" sz="4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</a:br>
            <a:r>
              <a:rPr lang="pt-BR" sz="4500" b="1" dirty="0">
                <a:solidFill>
                  <a:srgbClr val="FFC000"/>
                </a:solidFill>
                <a:latin typeface="Agency FB" pitchFamily="34" charset="0"/>
              </a:rPr>
              <a:t>Iniciação Científica</a:t>
            </a:r>
            <a:endParaRPr lang="pt-BR" sz="45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Texto 5"/>
          <p:cNvSpPr>
            <a:spLocks noGrp="1"/>
          </p:cNvSpPr>
          <p:nvPr>
            <p:ph type="body" idx="1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Evolução Bolsas PIVIC Concedidas</a:t>
            </a:r>
          </a:p>
          <a:p>
            <a:pPr>
              <a:defRPr/>
            </a:pPr>
            <a:endParaRPr lang="pt-BR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Espaço Reservado para Texto 7"/>
          <p:cNvSpPr>
            <a:spLocks noGrp="1"/>
          </p:cNvSpPr>
          <p:nvPr>
            <p:ph type="body" sz="quarter" idx="3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Situação do Total de Bolsas PIVIC Concedidas em dezembro de 2015 - por Faculdade</a:t>
            </a:r>
          </a:p>
        </p:txBody>
      </p:sp>
      <p:sp>
        <p:nvSpPr>
          <p:cNvPr id="4101" name="Retângulo 8"/>
          <p:cNvSpPr>
            <a:spLocks noChangeArrowheads="1"/>
          </p:cNvSpPr>
          <p:nvPr/>
        </p:nvSpPr>
        <p:spPr bwMode="auto">
          <a:xfrm>
            <a:off x="582613" y="6165850"/>
            <a:ext cx="7661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000" dirty="0"/>
              <a:t>Fonte: COPQ/PROPP. Org.: DIPLAN/COPLAN/PROAP.</a:t>
            </a:r>
          </a:p>
          <a:p>
            <a:pPr eaLnBrk="1" hangingPunct="1"/>
            <a:r>
              <a:rPr lang="pt-BR" altLang="pt-BR" sz="1000" dirty="0"/>
              <a:t>Nota: Os editais de bolsas têm início em agosto e encerram-se em julho do ano subsequente.</a:t>
            </a:r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0436655"/>
              </p:ext>
            </p:extLst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Espaço Reservado para Conteúdo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62277807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846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5000"/>
                </a:solidFill>
                <a:latin typeface="Agency FB" pitchFamily="34" charset="0"/>
              </a:rPr>
              <a:t>Indicadores da UFGD</a:t>
            </a:r>
            <a:br>
              <a:rPr lang="pt-BR" sz="4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</a:br>
            <a:r>
              <a:rPr lang="pt-BR" sz="4500" b="1" dirty="0">
                <a:solidFill>
                  <a:srgbClr val="FFC000"/>
                </a:solidFill>
                <a:latin typeface="Agency FB" pitchFamily="34" charset="0"/>
              </a:rPr>
              <a:t>Iniciação Científica</a:t>
            </a:r>
            <a:endParaRPr lang="pt-BR" sz="45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Texto 5"/>
          <p:cNvSpPr>
            <a:spLocks noGrp="1"/>
          </p:cNvSpPr>
          <p:nvPr>
            <p:ph type="body" idx="1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Evolução Bolsas PIBIC/CNPq Concedidas</a:t>
            </a:r>
          </a:p>
          <a:p>
            <a:pPr>
              <a:defRPr/>
            </a:pPr>
            <a:endParaRPr lang="pt-BR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Espaço Reservado para Texto 7"/>
          <p:cNvSpPr>
            <a:spLocks noGrp="1"/>
          </p:cNvSpPr>
          <p:nvPr>
            <p:ph type="body" sz="quarter" idx="3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Situação Total de Bolsas PIBIC/CNPq Concedidas em dezembro de 2015 - por Faculdade</a:t>
            </a:r>
          </a:p>
        </p:txBody>
      </p:sp>
      <p:sp>
        <p:nvSpPr>
          <p:cNvPr id="4101" name="Retângulo 8"/>
          <p:cNvSpPr>
            <a:spLocks noChangeArrowheads="1"/>
          </p:cNvSpPr>
          <p:nvPr/>
        </p:nvSpPr>
        <p:spPr bwMode="auto">
          <a:xfrm>
            <a:off x="582613" y="6165850"/>
            <a:ext cx="76612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000" dirty="0"/>
              <a:t>Fonte: COPQ/PROPP. Org.: DIPLAN/COPLAN/PROAP.</a:t>
            </a:r>
          </a:p>
          <a:p>
            <a:pPr eaLnBrk="1" hangingPunct="1"/>
            <a:r>
              <a:rPr lang="pt-BR" altLang="pt-BR" sz="1000" dirty="0"/>
              <a:t>Nota: Os editais de bolsas têm início em agosto e encerram-se em julho do ano subsequente.</a:t>
            </a:r>
          </a:p>
          <a:p>
            <a:pPr eaLnBrk="1" hangingPunct="1"/>
            <a:endParaRPr lang="pt-BR" altLang="pt-BR" sz="1000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48619"/>
              </p:ext>
            </p:extLst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66299283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596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5000"/>
                </a:solidFill>
                <a:latin typeface="Agency FB" pitchFamily="34" charset="0"/>
              </a:rPr>
              <a:t>Indicadores da UFGD</a:t>
            </a:r>
            <a:br>
              <a:rPr lang="pt-BR" sz="4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</a:br>
            <a:r>
              <a:rPr lang="pt-BR" sz="4500" b="1" dirty="0">
                <a:solidFill>
                  <a:srgbClr val="FFC000"/>
                </a:solidFill>
                <a:latin typeface="Agency FB" pitchFamily="34" charset="0"/>
              </a:rPr>
              <a:t>Iniciação Científica</a:t>
            </a:r>
            <a:endParaRPr lang="pt-BR" sz="45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Texto 5"/>
          <p:cNvSpPr>
            <a:spLocks noGrp="1"/>
          </p:cNvSpPr>
          <p:nvPr>
            <p:ph type="body" idx="1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Evolução Bolsas PIBIC/UFGD Concedidas</a:t>
            </a:r>
          </a:p>
          <a:p>
            <a:pPr>
              <a:defRPr/>
            </a:pPr>
            <a:endParaRPr lang="pt-BR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Espaço Reservado para Texto 7"/>
          <p:cNvSpPr>
            <a:spLocks noGrp="1"/>
          </p:cNvSpPr>
          <p:nvPr>
            <p:ph type="body" sz="quarter" idx="3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Situação do Total de Bolsas PIBIC/UFGD Concedidas - por Faculdade</a:t>
            </a:r>
          </a:p>
        </p:txBody>
      </p:sp>
      <p:sp>
        <p:nvSpPr>
          <p:cNvPr id="4101" name="Retângulo 8"/>
          <p:cNvSpPr>
            <a:spLocks noChangeArrowheads="1"/>
          </p:cNvSpPr>
          <p:nvPr/>
        </p:nvSpPr>
        <p:spPr bwMode="auto">
          <a:xfrm>
            <a:off x="582613" y="6165850"/>
            <a:ext cx="7661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000" dirty="0"/>
              <a:t>Fonte: COPQ/PROPP. Org.: DIPLAN/COPLAN/PROAP.</a:t>
            </a:r>
          </a:p>
          <a:p>
            <a:pPr eaLnBrk="1" hangingPunct="1"/>
            <a:r>
              <a:rPr lang="pt-BR" altLang="pt-BR" sz="1000" dirty="0"/>
              <a:t>Nota: Os editais de bolsas têm início em agosto e encerram-se em julho do ano subsequente.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3382246"/>
              </p:ext>
            </p:extLst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53568373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528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5000"/>
                </a:solidFill>
                <a:latin typeface="Agency FB" pitchFamily="34" charset="0"/>
              </a:rPr>
              <a:t>Indicadores da UFGD</a:t>
            </a:r>
            <a:br>
              <a:rPr lang="pt-BR" sz="4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</a:br>
            <a:r>
              <a:rPr lang="pt-BR" sz="4500" b="1" dirty="0">
                <a:solidFill>
                  <a:srgbClr val="FFC000"/>
                </a:solidFill>
                <a:latin typeface="Agency FB" pitchFamily="34" charset="0"/>
              </a:rPr>
              <a:t>Iniciação Científica</a:t>
            </a:r>
            <a:endParaRPr lang="pt-BR" sz="45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Texto 5"/>
          <p:cNvSpPr>
            <a:spLocks noGrp="1"/>
          </p:cNvSpPr>
          <p:nvPr>
            <p:ph type="body" idx="1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Evolução Bolsas PIBIC/AF Concedidas</a:t>
            </a:r>
          </a:p>
          <a:p>
            <a:pPr>
              <a:defRPr/>
            </a:pPr>
            <a:endParaRPr lang="pt-BR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Espaço Reservado para Texto 7"/>
          <p:cNvSpPr>
            <a:spLocks noGrp="1"/>
          </p:cNvSpPr>
          <p:nvPr>
            <p:ph type="body" sz="quarter" idx="3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Situação do Total de Bolsas PIBIC/AF Concedidas - por Faculdade</a:t>
            </a:r>
          </a:p>
        </p:txBody>
      </p:sp>
      <p:sp>
        <p:nvSpPr>
          <p:cNvPr id="4101" name="Retângulo 8"/>
          <p:cNvSpPr>
            <a:spLocks noChangeArrowheads="1"/>
          </p:cNvSpPr>
          <p:nvPr/>
        </p:nvSpPr>
        <p:spPr bwMode="auto">
          <a:xfrm>
            <a:off x="582613" y="6165850"/>
            <a:ext cx="7661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000" dirty="0"/>
              <a:t>Fonte: COPQ/PROPP. Org.: DIPLAN/COPLAN/PROAP.</a:t>
            </a:r>
          </a:p>
          <a:p>
            <a:pPr eaLnBrk="1" hangingPunct="1"/>
            <a:r>
              <a:rPr lang="pt-BR" altLang="pt-BR" sz="1000" dirty="0"/>
              <a:t>Nota: Os editais de bolsas têm início em agosto e encerram-se em julho do ano subsequente.</a:t>
            </a:r>
          </a:p>
        </p:txBody>
      </p:sp>
      <p:graphicFrame>
        <p:nvGraphicFramePr>
          <p:cNvPr id="9" name="Espaço Reservado para Conteúdo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6360034"/>
              </p:ext>
            </p:extLst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50641239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96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5000"/>
                </a:solidFill>
                <a:latin typeface="Agency FB" pitchFamily="34" charset="0"/>
              </a:rPr>
              <a:t>Indicadores da UFGD</a:t>
            </a:r>
            <a:br>
              <a:rPr lang="pt-BR" sz="4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</a:br>
            <a:r>
              <a:rPr lang="pt-BR" sz="4500" b="1" dirty="0">
                <a:solidFill>
                  <a:srgbClr val="FFC000"/>
                </a:solidFill>
                <a:latin typeface="Agency FB" pitchFamily="34" charset="0"/>
              </a:rPr>
              <a:t>Iniciação Científica</a:t>
            </a:r>
            <a:endParaRPr lang="pt-BR" sz="45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Texto 5"/>
          <p:cNvSpPr>
            <a:spLocks noGrp="1"/>
          </p:cNvSpPr>
          <p:nvPr>
            <p:ph type="body" idx="1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Evolução Bolsas PIBITI Concedidas</a:t>
            </a:r>
          </a:p>
          <a:p>
            <a:pPr>
              <a:defRPr/>
            </a:pPr>
            <a:endParaRPr lang="pt-BR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Espaço Reservado para Texto 7"/>
          <p:cNvSpPr>
            <a:spLocks noGrp="1"/>
          </p:cNvSpPr>
          <p:nvPr>
            <p:ph type="body" sz="quarter" idx="3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Situação do Total de Bolsas PIBITI Concedidas em dezembro de 2015 - por Faculdade</a:t>
            </a:r>
          </a:p>
        </p:txBody>
      </p:sp>
      <p:sp>
        <p:nvSpPr>
          <p:cNvPr id="4101" name="Retângulo 8"/>
          <p:cNvSpPr>
            <a:spLocks noChangeArrowheads="1"/>
          </p:cNvSpPr>
          <p:nvPr/>
        </p:nvSpPr>
        <p:spPr bwMode="auto">
          <a:xfrm>
            <a:off x="582613" y="6165850"/>
            <a:ext cx="7661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000" dirty="0"/>
              <a:t>Fonte: COPQ/PROPP. Org.: DIPLAN/COPLAN/PROAP.</a:t>
            </a:r>
          </a:p>
          <a:p>
            <a:pPr eaLnBrk="1" hangingPunct="1"/>
            <a:r>
              <a:rPr lang="pt-BR" altLang="pt-BR" sz="1000" dirty="0"/>
              <a:t>Nota: Os editais de bolsas têm início em agosto e encerram-se em julho do ano subsequente.</a:t>
            </a:r>
          </a:p>
        </p:txBody>
      </p:sp>
      <p:graphicFrame>
        <p:nvGraphicFramePr>
          <p:cNvPr id="15" name="Espaço Reservado para Conteúdo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2527806"/>
              </p:ext>
            </p:extLst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Espaço Reservado para Conteúd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67134676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880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5000"/>
                </a:solidFill>
                <a:latin typeface="Agency FB" pitchFamily="34" charset="0"/>
              </a:rPr>
              <a:t>Indicadores da UFGD</a:t>
            </a:r>
            <a:br>
              <a:rPr lang="pt-BR" sz="48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gency FB" pitchFamily="34" charset="0"/>
              </a:rPr>
            </a:br>
            <a:r>
              <a:rPr lang="pt-BR" sz="4500" b="1" dirty="0">
                <a:solidFill>
                  <a:srgbClr val="FFC000"/>
                </a:solidFill>
                <a:latin typeface="Agency FB" pitchFamily="34" charset="0"/>
              </a:rPr>
              <a:t>Iniciação Científica</a:t>
            </a:r>
            <a:endParaRPr lang="pt-BR" sz="45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Texto 5"/>
          <p:cNvSpPr>
            <a:spLocks noGrp="1"/>
          </p:cNvSpPr>
          <p:nvPr>
            <p:ph type="body" idx="1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Evolução Bolsas PIBIC/EM Concedidas</a:t>
            </a:r>
          </a:p>
          <a:p>
            <a:pPr>
              <a:defRPr/>
            </a:pPr>
            <a:endParaRPr lang="pt-BR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Espaço Reservado para Texto 7"/>
          <p:cNvSpPr>
            <a:spLocks noGrp="1"/>
          </p:cNvSpPr>
          <p:nvPr>
            <p:ph type="body" sz="quarter" idx="3"/>
          </p:nvPr>
        </p:nvSpPr>
        <p:spPr>
          <a:solidFill>
            <a:srgbClr val="005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>
              <a:defRPr/>
            </a:pPr>
            <a:r>
              <a:rPr lang="pt-BR" sz="1400" dirty="0">
                <a:solidFill>
                  <a:schemeClr val="bg1"/>
                </a:solidFill>
                <a:cs typeface="Arial" pitchFamily="34" charset="0"/>
              </a:rPr>
              <a:t>Situação do Total de Bolsas PIBIC/EM Concedidas em dezembro de 2015 - por Faculdade</a:t>
            </a:r>
          </a:p>
        </p:txBody>
      </p:sp>
      <p:sp>
        <p:nvSpPr>
          <p:cNvPr id="4101" name="Retângulo 8"/>
          <p:cNvSpPr>
            <a:spLocks noChangeArrowheads="1"/>
          </p:cNvSpPr>
          <p:nvPr/>
        </p:nvSpPr>
        <p:spPr bwMode="auto">
          <a:xfrm>
            <a:off x="582613" y="6165850"/>
            <a:ext cx="7661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000" dirty="0"/>
              <a:t>Fonte: COPQ/PROPP. Org.: DIPLAN/COPLAN/PROAP.</a:t>
            </a:r>
          </a:p>
          <a:p>
            <a:pPr eaLnBrk="1" hangingPunct="1"/>
            <a:r>
              <a:rPr lang="pt-BR" altLang="pt-BR" sz="1000" dirty="0"/>
              <a:t>Nota: Os editais de bolsas têm início em agosto e encerram-se em julho do ano subsequente.</a:t>
            </a: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2607274"/>
              </p:ext>
            </p:extLst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Espaço Reservado para Conteú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79642059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7246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Personalizada 18">
      <a:dk1>
        <a:srgbClr val="2F2B20"/>
      </a:dk1>
      <a:lt1>
        <a:srgbClr val="FFFFFF"/>
      </a:lt1>
      <a:dk2>
        <a:srgbClr val="004800"/>
      </a:dk2>
      <a:lt2>
        <a:srgbClr val="DFDCB7"/>
      </a:lt2>
      <a:accent1>
        <a:srgbClr val="FFC000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8409</TotalTime>
  <Words>571</Words>
  <Application>Microsoft Office PowerPoint</Application>
  <PresentationFormat>Apresentação na tela (4:3)</PresentationFormat>
  <Paragraphs>59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Agency FB</vt:lpstr>
      <vt:lpstr>Arial</vt:lpstr>
      <vt:lpstr>Calibri</vt:lpstr>
      <vt:lpstr>Cambria</vt:lpstr>
      <vt:lpstr>Adjacência</vt:lpstr>
      <vt:lpstr>Indicadores da    </vt:lpstr>
      <vt:lpstr>Indicadores da UFGD Iniciação Científica</vt:lpstr>
      <vt:lpstr>Indicadores da UFGD Iniciação Científica</vt:lpstr>
      <vt:lpstr>Indicadores da UFGD Iniciação Científica</vt:lpstr>
      <vt:lpstr>Indicadores da UFGD Iniciação Científica</vt:lpstr>
      <vt:lpstr>Indicadores da UFGD Iniciação Científica</vt:lpstr>
      <vt:lpstr>Indicadores da UFGD Iniciação Científica</vt:lpstr>
      <vt:lpstr>Indicadores da UFGD Iniciação Científica</vt:lpstr>
      <vt:lpstr>Indicadores da UFGD Iniciação Científica</vt:lpstr>
      <vt:lpstr>Indicadores da UFGD Iniciação Científica</vt:lpstr>
      <vt:lpstr>Indicadores da UFGD Iniciação Científica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Ramos Langa</dc:creator>
  <cp:lastModifiedBy>Fernanda Ramos Langa</cp:lastModifiedBy>
  <cp:revision>810</cp:revision>
  <cp:lastPrinted>2013-09-26T11:36:08Z</cp:lastPrinted>
  <dcterms:created xsi:type="dcterms:W3CDTF">2013-09-24T13:35:27Z</dcterms:created>
  <dcterms:modified xsi:type="dcterms:W3CDTF">2018-05-09T18:37:48Z</dcterms:modified>
</cp:coreProperties>
</file>